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6" name="Shape 14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.tif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andy path between two hills leading to the ocean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2" name="Heron flying low over a beach with a short fence in the foreground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View of beach and sea from a grassy sand dune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112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1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View of beach and sea from a grassy sand dune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"/>
          <p:cNvGrpSpPr/>
          <p:nvPr/>
        </p:nvGrpSpPr>
        <p:grpSpPr>
          <a:xfrm>
            <a:off x="-196175" y="11491518"/>
            <a:ext cx="24680612" cy="2271338"/>
            <a:chOff x="-3157008" y="760784"/>
            <a:chExt cx="24680611" cy="2271337"/>
          </a:xfrm>
        </p:grpSpPr>
        <p:sp>
          <p:nvSpPr>
            <p:cNvPr id="135" name="Rectangle"/>
            <p:cNvSpPr/>
            <p:nvPr/>
          </p:nvSpPr>
          <p:spPr>
            <a:xfrm>
              <a:off x="-3157009" y="760784"/>
              <a:ext cx="24680612" cy="2271338"/>
            </a:xfrm>
            <a:prstGeom prst="rect">
              <a:avLst/>
            </a:pr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12700" dist="12700" dir="2388334">
                <a:srgbClr val="000000">
                  <a:alpha val="79310"/>
                </a:srgbClr>
              </a:outerShdw>
            </a:effectLst>
          </p:spPr>
          <p:txBody>
            <a:bodyPr wrap="square" lIns="53578" tIns="53578" rIns="53578" bIns="53578" numCol="1" anchor="ctr">
              <a:noAutofit/>
            </a:bodyPr>
            <a:lstStyle/>
            <a:p>
              <a:pPr algn="ctr" defTabSz="821531">
                <a:spcBef>
                  <a:spcPts val="0"/>
                </a:spcBef>
                <a:defRPr sz="3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pic>
          <p:nvPicPr>
            <p:cNvPr id="136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531124" y="782503"/>
              <a:ext cx="5592473" cy="217709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7" name="Come to the Table"/>
            <p:cNvSpPr txBox="1"/>
            <p:nvPr/>
          </p:nvSpPr>
          <p:spPr>
            <a:xfrm>
              <a:off x="3127801" y="1392723"/>
              <a:ext cx="6921850" cy="11104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3578" tIns="53578" rIns="53578" bIns="53578" numCol="1" anchor="ctr">
              <a:spAutoFit/>
            </a:bodyPr>
            <a:lstStyle>
              <a:lvl1pPr algn="ctr" defTabSz="821531">
                <a:spcBef>
                  <a:spcPts val="0"/>
                </a:spcBef>
                <a:defRPr sz="66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pPr/>
              <a:r>
                <a:t>Come to the Table</a:t>
              </a:r>
            </a:p>
          </p:txBody>
        </p:sp>
      </p:grpSp>
      <p:sp>
        <p:nvSpPr>
          <p:cNvPr id="139" name="Slide Number"/>
          <p:cNvSpPr txBox="1"/>
          <p:nvPr>
            <p:ph type="sldNum" sz="quarter" idx="2"/>
          </p:nvPr>
        </p:nvSpPr>
        <p:spPr>
          <a:xfrm>
            <a:off x="11970028" y="11472416"/>
            <a:ext cx="430550" cy="437357"/>
          </a:xfrm>
          <a:prstGeom prst="rect">
            <a:avLst/>
          </a:prstGeom>
        </p:spPr>
        <p:txBody>
          <a:bodyPr lIns="53578" tIns="53578" rIns="53578" bIns="53578"/>
          <a:lstStyle>
            <a:lvl1pPr defTabSz="821531"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5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spcBef>
                <a:spcPts val="0"/>
              </a:spcBef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We gather here, Gracious God, with hearts of thanksgiving…"/>
          <p:cNvSpPr txBox="1"/>
          <p:nvPr/>
        </p:nvSpPr>
        <p:spPr>
          <a:xfrm>
            <a:off x="3303813" y="1239273"/>
            <a:ext cx="17813097" cy="9506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3578" tIns="53578" rIns="53578" bIns="53578" anchor="ctr">
            <a:spAutoFit/>
          </a:bodyPr>
          <a:lstStyle/>
          <a:p>
            <a:pPr algn="ctr" defTabSz="457200"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We gather here, Gracious God, with hearts of thanksgiving 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and praise.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2200">
                <a:latin typeface="Lucida Grande"/>
                <a:ea typeface="Lucida Grande"/>
                <a:cs typeface="Lucida Grande"/>
                <a:sym typeface="Lucida Grande"/>
              </a:defRPr>
            </a:pP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We give thanks for all the gifts with which you have blessed us: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       for the Created world in which we live,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       for family and friends with whom we share our lives,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       for food on our plates and roofs over our heads.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       for all those things that make life abundant </a:t>
            </a:r>
            <a:r>
              <a:t>…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i="1" sz="4400">
                <a:latin typeface="Arial"/>
                <a:ea typeface="Arial"/>
                <a:cs typeface="Arial"/>
                <a:sym typeface="Arial"/>
              </a:defRPr>
            </a:pPr>
            <a:r>
              <a:t>time of open prayers of THANKS…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i="1" sz="4400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       we offer our thanks and praise.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We thank you for the wine…"/>
          <p:cNvSpPr txBox="1"/>
          <p:nvPr/>
        </p:nvSpPr>
        <p:spPr>
          <a:xfrm>
            <a:off x="3285452" y="982561"/>
            <a:ext cx="17813097" cy="8257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3578" tIns="53578" rIns="53578" bIns="53578" anchor="ctr">
            <a:spAutoFit/>
          </a:bodyPr>
          <a:lstStyle/>
          <a:p>
            <a:pPr algn="ctr" defTabSz="457200"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We thank you for the wine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The reminder of the blood of your Son,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His life given for the sins of us all that we might be forgiven.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We thank you for the bread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The reminder of  the battered body of your Son,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Broken for us that we might be made whole.</a:t>
            </a: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i="1" sz="4400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 defTabSz="457200">
              <a:lnSpc>
                <a:spcPct val="130000"/>
              </a:lnSpc>
              <a:spcBef>
                <a:spcPts val="0"/>
              </a:spcBef>
              <a:defRPr sz="4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       We offer our thanks and praise.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59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59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